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2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511E8-84EA-44A2-BC05-91583AE37603}" type="datetimeFigureOut">
              <a:rPr lang="ru-RU" smtClean="0"/>
              <a:pPr/>
              <a:t>06.02.2013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725ED-7DDD-45A5-A0C1-02BA06D41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physics.ru/courses/op25part1/content/chapter1/section/paragraph6/theory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physics.ru/courses/op25part1/content/chapter1/section/paragraph6/theory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785794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Для кинематического описания вращения твердого тела удобно использовать угловые величины: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угловое перемещение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Δφ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угловую скорость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ω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и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800" b="1" i="1" u="none" strike="noStrike" cap="none" normalizeH="0" dirty="0" smtClean="0">
                <a:ln>
                  <a:noFill/>
                </a:ln>
                <a:solidFill>
                  <a:srgbClr val="121F48"/>
                </a:solidFill>
                <a:effectLst/>
                <a:latin typeface="Arial" pitchFamily="34" charset="0"/>
                <a:cs typeface="Arial" pitchFamily="34" charset="0"/>
              </a:rPr>
              <a:t>угловое ускорение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ε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http://www.physics.ru/courses/op25part1/content/javagifs/63229980786179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928802"/>
            <a:ext cx="2357448" cy="857256"/>
          </a:xfrm>
          <a:prstGeom prst="rect">
            <a:avLst/>
          </a:prstGeom>
          <a:noFill/>
        </p:spPr>
      </p:pic>
      <p:pic>
        <p:nvPicPr>
          <p:cNvPr id="1028" name="Picture 4" descr="http://www.physics.ru/courses/op25part1/content/javagifs/63229980786189-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857364"/>
            <a:ext cx="2299005" cy="85725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4348" y="3105835"/>
            <a:ext cx="7429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этих формулах углы выражаются в радианах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04"/>
            <a:ext cx="8358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При вращении твердого тела относительно неподвижной оси все его точки движутся с одинаковыми угловыми скоростями и одинаковыми угловыми ускорениями. За положительное направление вращения обычно принимают направление против часовой стрелки</a:t>
            </a:r>
            <a:endParaRPr lang="ru-RU" sz="2400" dirty="0"/>
          </a:p>
        </p:txBody>
      </p:sp>
      <p:pic>
        <p:nvPicPr>
          <p:cNvPr id="4097" name="Picture 1" descr="http://www.physics.ru/courses/op25part1/content/chapter1/section/paragraph23/images/1-23-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6154" y="2305029"/>
            <a:ext cx="5277482" cy="2814657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5357826"/>
          <a:ext cx="3857652" cy="365760"/>
        </p:xfrm>
        <a:graphic>
          <a:graphicData uri="http://schemas.openxmlformats.org/drawingml/2006/table">
            <a:tbl>
              <a:tblPr/>
              <a:tblGrid>
                <a:gridCol w="385765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l-GR" sz="2400" dirty="0"/>
                        <a:t>Δ</a:t>
                      </a:r>
                      <a:r>
                        <a:rPr lang="en-US" sz="2400" dirty="0"/>
                        <a:t>s = r</a:t>
                      </a:r>
                      <a:r>
                        <a:rPr lang="el-GR" sz="2400" dirty="0"/>
                        <a:t>Δφ,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928926" y="5357826"/>
          <a:ext cx="4167174" cy="365760"/>
        </p:xfrm>
        <a:graphic>
          <a:graphicData uri="http://schemas.openxmlformats.org/drawingml/2006/table">
            <a:tbl>
              <a:tblPr/>
              <a:tblGrid>
                <a:gridCol w="4167174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l-GR" sz="2400" dirty="0"/>
                        <a:t>υ = </a:t>
                      </a:r>
                      <a:r>
                        <a:rPr lang="en-US" sz="2400" dirty="0"/>
                        <a:t>r</a:t>
                      </a:r>
                      <a:r>
                        <a:rPr lang="el-GR" sz="2400" dirty="0"/>
                        <a:t>ω</a:t>
                      </a:r>
                      <a:r>
                        <a:rPr lang="el-GR" dirty="0"/>
                        <a:t>,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14414" y="5786454"/>
          <a:ext cx="6096000" cy="36576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 = a</a:t>
                      </a:r>
                      <a:r>
                        <a:rPr lang="el-GR" sz="2400" baseline="-25000" dirty="0"/>
                        <a:t>τ</a:t>
                      </a:r>
                      <a:r>
                        <a:rPr lang="el-GR" sz="2400" dirty="0"/>
                        <a:t> = </a:t>
                      </a:r>
                      <a:r>
                        <a:rPr lang="en-US" sz="2400" dirty="0"/>
                        <a:t>r</a:t>
                      </a:r>
                      <a:r>
                        <a:rPr lang="el-GR" sz="2400" dirty="0"/>
                        <a:t>ε.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099" name="Picture 3" descr="http://www.physics.ru/courses/op25part1/content/javagifs/63229980786209-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1238" y="-547688"/>
            <a:ext cx="209550" cy="38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42844" y="164305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при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движении тела по окружности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возникает также нормальное или центростремительное ускорение, модуль которого есть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://www.physics.ru/courses/op25part1/content/javagifs/63229980786259-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786058"/>
            <a:ext cx="2076166" cy="1071570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714348" y="571480"/>
            <a:ext cx="78231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Векторы        и                направлены по касательной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к окружности радиуса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6388" name="Picture 4" descr="http://www.physics.ru/courses/op25part1/content/javagifs/63229980786239-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642918"/>
            <a:ext cx="318552" cy="500066"/>
          </a:xfrm>
          <a:prstGeom prst="rect">
            <a:avLst/>
          </a:prstGeom>
          <a:noFill/>
        </p:spPr>
      </p:pic>
      <p:pic>
        <p:nvPicPr>
          <p:cNvPr id="16389" name="Picture 5" descr="http://www.physics.ru/courses/op25part1/content/javagifs/63229980786239-6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571480"/>
            <a:ext cx="928694" cy="728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326823"/>
            <a:ext cx="91440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Разобьем вращающееся тело на малые элементы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Δ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</a:t>
            </a:r>
            <a:r>
              <a:rPr kumimoji="0" lang="ru-RU" sz="2400" b="0" i="1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Расстояния до оси вращения обозначим через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ru-RU" sz="2400" b="0" i="1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модули линейных скоростей – через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υ</a:t>
            </a:r>
            <a:r>
              <a:rPr kumimoji="0" lang="ru-RU" sz="2400" b="0" i="1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Тогда кинетическую энергию вращающегося тела можно записать в виде: 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3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 descr="http://www.physics.ru/courses/op25part1/content/javagifs/63229980786269-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143116"/>
            <a:ext cx="5273093" cy="928694"/>
          </a:xfrm>
          <a:prstGeom prst="rect">
            <a:avLst/>
          </a:prstGeom>
          <a:noFill/>
        </p:spPr>
      </p:pic>
      <p:pic>
        <p:nvPicPr>
          <p:cNvPr id="17411" name="Рисунок 16" descr="http://www.physics.ru/courses/op25part1/content/javagifs/63229980786289-1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357562"/>
            <a:ext cx="1922867" cy="809628"/>
          </a:xfrm>
          <a:prstGeom prst="rect">
            <a:avLst/>
          </a:prstGeom>
          <a:noFill/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34290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Физическая величина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5" y="4214818"/>
            <a:ext cx="778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Зависит от распределения масс</a:t>
            </a:r>
            <a:r>
              <a:rPr lang="ru-RU" sz="2400" dirty="0" smtClean="0"/>
              <a:t> относительно оси вращения. Она называется моментом инерции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5357826"/>
            <a:ext cx="8001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. </a:t>
            </a:r>
            <a:r>
              <a:rPr lang="ru-RU" sz="2400" dirty="0"/>
              <a:t>Единица измерения момента инерции в СИ – </a:t>
            </a:r>
            <a:r>
              <a:rPr lang="ru-RU" sz="2400" b="1" dirty="0"/>
              <a:t>килограмм-метр в квадрате (кг∙м</a:t>
            </a:r>
            <a:r>
              <a:rPr lang="ru-RU" sz="2400" b="1" baseline="30000" dirty="0"/>
              <a:t>2</a:t>
            </a:r>
            <a:r>
              <a:rPr lang="ru-RU" sz="2400" b="1" dirty="0"/>
              <a:t>)</a:t>
            </a:r>
            <a:r>
              <a:rPr lang="ru-RU" sz="2400" dirty="0"/>
              <a:t>. 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7" descr="http://www.physics.ru/courses/op25part1/content/javagifs/63229980786299-1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857232"/>
            <a:ext cx="1218911" cy="928694"/>
          </a:xfrm>
          <a:prstGeom prst="rect">
            <a:avLst/>
          </a:prstGeom>
          <a:noFill/>
        </p:spPr>
      </p:pic>
      <p:pic>
        <p:nvPicPr>
          <p:cNvPr id="18433" name="Рисунок 18" descr="http://www.physics.ru/courses/op25part1/content/javagifs/63229980786299-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714620"/>
            <a:ext cx="785818" cy="1571636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Таким образом, кинетическую энергию твердого тела, вращающегося относительно неподвижной оси, можно представить в виде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1928802"/>
            <a:ext cx="78581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Эта формула очень похожа на выражение для кинетической энергии поступательно движущегося тела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407194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только теперь вместо массы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в формулу входит момент инерции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, а вместо линейной скорости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υ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угловая скорость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ω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83776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Момент инерции в динамике вращательного движения играет ту же роль, что и масса тела в динамике поступательного движения. Но есть и принципиальная разница. Если масса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 внутреннее свойство данного тела, не зависящее от его движения, то момент инерции тела зависит от того, вокруг какой оси оно вращается.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Для разных осей вращения моменты инерции одного и того же тела различны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hysics.ru/courses/op25part1/content/javagifs/63229980786389-1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143248"/>
            <a:ext cx="407196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816442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Во многих задачах рассматривается случай, когда ось вращения твердого тела проходит через его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121F48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центр массы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. Положение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ru-RU" sz="24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y</a:t>
            </a:r>
            <a:r>
              <a:rPr kumimoji="0" lang="ru-RU" sz="24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центра масс для простого случая системы из двух частиц с массами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расположенными в плоскости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XY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в точках с координатами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y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y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(рис. 1.23.2), определяется выражениями: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hysics.ru/courses/op25part1/content/chapter1/section/paragraph23/images/1-23-2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571480"/>
            <a:ext cx="5000660" cy="3810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www.physics.ru/courses/op25part1/content/javagifs/63229980786399-14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5286388"/>
            <a:ext cx="214314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538884" y="1261649"/>
          <a:ext cx="66232" cy="4334702"/>
        </p:xfrm>
        <a:graphic>
          <a:graphicData uri="http://schemas.openxmlformats.org/drawingml/2006/table">
            <a:tbl>
              <a:tblPr/>
              <a:tblGrid>
                <a:gridCol w="66232"/>
              </a:tblGrid>
              <a:tr h="40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Рисунок 1.23.2. </a:t>
                      </a:r>
                      <a:endParaRPr lang="ru-RU" sz="5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Центр масс </a:t>
                      </a:r>
                      <a:r>
                        <a:rPr lang="ru-RU" sz="500" i="1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ru-RU" sz="5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системы из двух частиц</a:t>
                      </a:r>
                      <a:endParaRPr lang="ru-RU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416" marR="20416" marT="20416" marB="204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785786" y="4855528"/>
            <a:ext cx="72275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В векторной форме это соотношение принимает вид: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hysics.ru/courses/op25part1/content/javagifs/63229980786409-16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138487"/>
            <a:ext cx="2381263" cy="1790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-2232"/>
            <a:ext cx="79728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Аналогично, для системы из многих частиц радиус-вектор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29" name="Рисунок 22" descr="http://www.physics.ru/courses/op25part1/content/javagifs/63229980786409-1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642917"/>
            <a:ext cx="642942" cy="1088579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57158" y="1928802"/>
            <a:ext cx="53853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центра масс определяется выражением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0"/>
            <a:ext cx="81439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 </a:t>
            </a:r>
            <a:r>
              <a:rPr lang="ru-RU" sz="2400" dirty="0"/>
              <a:t>в </a:t>
            </a:r>
            <a:r>
              <a:rPr lang="ru-RU" sz="2400" b="1" dirty="0"/>
              <a:t>однородном</a:t>
            </a:r>
            <a:r>
              <a:rPr lang="ru-RU" sz="2400" dirty="0"/>
              <a:t> поле тяготения центр масс совпадает с </a:t>
            </a:r>
            <a:r>
              <a:rPr lang="ru-RU" sz="2400" b="1" dirty="0"/>
              <a:t>центром тяжести</a:t>
            </a:r>
            <a:r>
              <a:rPr lang="ru-RU" sz="2400" dirty="0" smtClean="0"/>
              <a:t>.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Если в однородном поле тяготения твердое тело сложной формы подвесить за центр масс, то оно будет находиться в безразличном состоянии равновесия</a:t>
            </a:r>
            <a:r>
              <a:rPr lang="ru-RU" sz="2400" dirty="0" smtClean="0"/>
              <a:t>.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dirty="0"/>
              <a:t>Поэтому положение центра масс тела сложной формы можно практически определить путем последовательного подвешивания его за несколько точек и отмечая по отвесу вертикальные линии </a:t>
            </a:r>
          </a:p>
        </p:txBody>
      </p:sp>
      <p:pic>
        <p:nvPicPr>
          <p:cNvPr id="3" name="Рисунок 2" descr="http://www.physics.ru/courses/op25part1/content/chapter1/section/paragraph23/images/1-23-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429000"/>
            <a:ext cx="457203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42918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Любое движение твердого тела можно представить как сумму двух движений: поступательного движения со скоростью центра масс тела и вращения относительно оси, проходящей через центр масс. Примером может служить колесо, которое катится без проскальзывания по горизонтальной поверхности (рис. 1.23.4). При качении колеса все его точки движутся в плоскостях, параллельных плоскости рисунка. Такое движение называется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121F48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плоским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www.physics.ru/courses/op25part1/content/chapter1/section/paragraph23/images/1-23-4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3429000"/>
            <a:ext cx="607223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953247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При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121F48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плоском движении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кинетическая энергия движущегося твердого тела равна сумме кинетической энергии поступательного движения и кинетической энергии вращения относительно оси, проходящей через центр масс тела и перпендикулярной плоскостям, в которых движутся все точки тела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www.physics.ru/courses/op25part1/content/javagifs/63229980786449-18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3" y="3171824"/>
            <a:ext cx="2452700" cy="1614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28597" y="5405559"/>
            <a:ext cx="8715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полная масса тела,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4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момент инерции тела относительно оси, проходящей через центр масс.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428604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Если твердое тело вращается относительно некоторой неподвижной оси, то его момент инерции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можно выразить через момент инерции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4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этого тела относительно оси, проходящей через центр масс тела и параллельной первой.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www.physics.ru/courses/op25part1/content/chapter1/section/paragraph23/images/1-23-6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214554"/>
            <a:ext cx="478634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500042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Рассмотрим сечение твердого тела произвольной формы, изображенное на рис. 1.23.6. Выберем координатную систему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XY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с началом координат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в центре масс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тела. Пусть одна из осей вращения проходит через центр масс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а другая через произвольную точку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расположенную на расстоянии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от начала координат. Обе оси перпендикулярны плоскости чертежа. Пусть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Δ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400" b="0" i="1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некоторый малый элемент массы твердого тела. По определению момента инерции: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www.physics.ru/courses/op25part1/content/javagifs/63229980786579-2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3290887"/>
            <a:ext cx="2714644" cy="113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www.physics.ru/courses/op25part1/content/javagifs/63229980786590-22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5000636"/>
            <a:ext cx="3686186" cy="101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554973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Выражение для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400" b="0" i="1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можно переписать в виде: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www.physics.ru/courses/op25part1/content/javagifs/63229980786610-2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500175"/>
            <a:ext cx="7215238" cy="100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2714620"/>
            <a:ext cx="878684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Поскольку начало координат совпадает с центром масс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, последние два члена обращаются в нуль. Это следует из определения центра масс. Следовательно,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00166" y="3929066"/>
          <a:ext cx="6096000" cy="805628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805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2400" i="1" baseline="-250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P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= </a:t>
                      </a: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2400" i="1" baseline="-250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+ </a:t>
                      </a:r>
                      <a:r>
                        <a:rPr lang="ru-RU" sz="2400" i="1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md</a:t>
                      </a:r>
                      <a:r>
                        <a:rPr lang="ru-RU" sz="2400" baseline="300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,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E"/>
                    </a:solidFill>
                  </a:tcPr>
                </a:tc>
              </a:tr>
            </a:tbl>
          </a:graphicData>
        </a:graphic>
      </p:graphicFrame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00034" y="4815970"/>
            <a:ext cx="864396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где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полная масса тела. Этот результат называют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121F48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теоремой Штейнера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теоремой о параллельном переносе оси вращения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charset="-52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3569" y="476672"/>
          <a:ext cx="7416824" cy="5184576"/>
        </p:xfrm>
        <a:graphic>
          <a:graphicData uri="http://schemas.openxmlformats.org/drawingml/2006/table">
            <a:tbl>
              <a:tblPr/>
              <a:tblGrid>
                <a:gridCol w="3744416"/>
                <a:gridCol w="3672408"/>
              </a:tblGrid>
              <a:tr h="8818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Прямолинейное движение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Вращательное движение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27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ru-RU" sz="9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dirty="0" smtClean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линейное перемещение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- линейная скорость</a:t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линейное ускорение</a:t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= 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Δs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Δt   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= ΔV/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Δt 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= V</a:t>
                      </a:r>
                      <a:r>
                        <a:rPr lang="ru-RU" sz="1800" baseline="-250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0 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t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+      </a:t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ru-RU" sz="1800" baseline="-250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800" baseline="300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- V</a:t>
                      </a:r>
                      <a:r>
                        <a:rPr lang="ru-RU" sz="1800" baseline="-250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1800" baseline="300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= 2as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φ</a:t>
                      </a:r>
                      <a:r>
                        <a:rPr lang="ru-RU" sz="9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- угловое перемещение</a:t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ω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- угловая скорость</a:t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ε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- угловое ускорение</a:t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ω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= 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Δφ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Δt 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ε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= 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Δω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Δt    ε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= </a:t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φ</a:t>
                      </a:r>
                      <a:r>
                        <a:rPr lang="ru-RU" sz="1800" dirty="0" err="1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= ω</a:t>
                      </a:r>
                      <a:r>
                        <a:rPr lang="ru-RU" sz="1800" baseline="-250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t + </a:t>
                      </a:r>
                      <a:br>
                        <a:rPr lang="ru-RU" sz="1800" dirty="0">
                          <a:solidFill>
                            <a:srgbClr val="5B686F"/>
                          </a:solidFill>
                          <a:latin typeface="Tahoma"/>
                          <a:ea typeface="Times New Roman"/>
                          <a:cs typeface="Times New Roman"/>
                        </a:rPr>
                      </a:b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2801658" y="5877272"/>
          <a:ext cx="1172090" cy="980728"/>
        </p:xfrm>
        <a:graphic>
          <a:graphicData uri="http://schemas.openxmlformats.org/presentationml/2006/ole">
            <p:oleObj spid="_x0000_s1031" name="Формула" r:id="rId3" imgW="469696" imgH="393529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403648" y="5877272"/>
          <a:ext cx="864096" cy="648072"/>
        </p:xfrm>
        <a:graphic>
          <a:graphicData uri="http://schemas.openxmlformats.org/presentationml/2006/ole">
            <p:oleObj spid="_x0000_s1030" name="Формула" r:id="rId4" imgW="482391" imgH="393529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539552" y="5805264"/>
          <a:ext cx="576064" cy="563116"/>
        </p:xfrm>
        <a:graphic>
          <a:graphicData uri="http://schemas.openxmlformats.org/presentationml/2006/ole">
            <p:oleObj spid="_x0000_s1029" name="Формула" r:id="rId5" imgW="279400" imgH="4191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4355976" y="6093296"/>
          <a:ext cx="1459889" cy="764704"/>
        </p:xfrm>
        <a:graphic>
          <a:graphicData uri="http://schemas.openxmlformats.org/presentationml/2006/ole">
            <p:oleObj spid="_x0000_s1028" name="Формула" r:id="rId6" imgW="800100" imgH="4191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0" y="4797152"/>
          <a:ext cx="786819" cy="576064"/>
        </p:xfrm>
        <a:graphic>
          <a:graphicData uri="http://schemas.openxmlformats.org/presentationml/2006/ole">
            <p:oleObj spid="_x0000_s1027" name="Формула" r:id="rId7" imgW="533169" imgH="393529" progId="Equation.3">
              <p:embed/>
            </p:oleObj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948264" y="5805264"/>
          <a:ext cx="504056" cy="712631"/>
        </p:xfrm>
        <a:graphic>
          <a:graphicData uri="http://schemas.openxmlformats.org/presentationml/2006/ole">
            <p:oleObj spid="_x0000_s1026" name="Формула" r:id="rId8" imgW="279279" imgH="393529" progId="Equation.3">
              <p:embed/>
            </p:oleObj>
          </a:graphicData>
        </a:graphic>
      </p:graphicFrame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8028384" y="5897893"/>
          <a:ext cx="720080" cy="960107"/>
        </p:xfrm>
        <a:graphic>
          <a:graphicData uri="http://schemas.openxmlformats.org/presentationml/2006/ole">
            <p:oleObj spid="_x0000_s1025" name="Формула" r:id="rId9" imgW="317362" imgH="418918" progId="Equation.3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hysics.ru/courses/op25part1/content/chapter1/section/paragraph23/images/1-23-7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8215370" cy="395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71472" y="4857760"/>
            <a:ext cx="7929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Моменты инерции </a:t>
            </a:r>
            <a:r>
              <a:rPr lang="ru-RU" sz="2400" i="1" dirty="0" smtClean="0"/>
              <a:t>I</a:t>
            </a:r>
            <a:r>
              <a:rPr lang="ru-RU" sz="2400" i="1" baseline="-25000" dirty="0" smtClean="0"/>
              <a:t>C</a:t>
            </a:r>
            <a:r>
              <a:rPr lang="ru-RU" sz="2400" dirty="0" smtClean="0"/>
              <a:t> некоторых однородных твердых тел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738</Words>
  <Application>Microsoft Office PowerPoint</Application>
  <PresentationFormat>Экран (4:3)</PresentationFormat>
  <Paragraphs>41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2012-11-06T01:57:43Z</dcterms:created>
  <dcterms:modified xsi:type="dcterms:W3CDTF">2013-02-06T01:43:13Z</dcterms:modified>
</cp:coreProperties>
</file>